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00" r:id="rId1"/>
  </p:sldMasterIdLst>
  <p:notesMasterIdLst>
    <p:notesMasterId r:id="rId26"/>
  </p:notesMasterIdLst>
  <p:sldIdLst>
    <p:sldId id="256" r:id="rId2"/>
    <p:sldId id="277" r:id="rId3"/>
    <p:sldId id="271" r:id="rId4"/>
    <p:sldId id="279" r:id="rId5"/>
    <p:sldId id="278" r:id="rId6"/>
    <p:sldId id="270" r:id="rId7"/>
    <p:sldId id="257" r:id="rId8"/>
    <p:sldId id="258" r:id="rId9"/>
    <p:sldId id="274" r:id="rId10"/>
    <p:sldId id="259" r:id="rId11"/>
    <p:sldId id="260" r:id="rId12"/>
    <p:sldId id="272" r:id="rId13"/>
    <p:sldId id="261" r:id="rId14"/>
    <p:sldId id="262" r:id="rId15"/>
    <p:sldId id="273" r:id="rId16"/>
    <p:sldId id="263" r:id="rId17"/>
    <p:sldId id="264" r:id="rId18"/>
    <p:sldId id="275" r:id="rId19"/>
    <p:sldId id="276" r:id="rId20"/>
    <p:sldId id="265" r:id="rId21"/>
    <p:sldId id="266" r:id="rId22"/>
    <p:sldId id="267" r:id="rId23"/>
    <p:sldId id="280" r:id="rId24"/>
    <p:sldId id="269" r:id="rId25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64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04" y="44"/>
      </p:cViewPr>
      <p:guideLst>
        <p:guide pos="3864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>
        <p:scale>
          <a:sx n="110" d="100"/>
          <a:sy n="110" d="100"/>
        </p:scale>
        <p:origin x="1253" y="3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5747" tIns="47873" rIns="95747" bIns="4787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5747" tIns="47873" rIns="95747" bIns="47873" rtlCol="0"/>
          <a:lstStyle>
            <a:lvl1pPr algn="r">
              <a:defRPr sz="1300"/>
            </a:lvl1pPr>
          </a:lstStyle>
          <a:p>
            <a:fld id="{F7207F69-D60B-4929-B50F-1AF82963F08B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47" tIns="47873" rIns="95747" bIns="4787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5747" tIns="47873" rIns="95747" bIns="4787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5747" tIns="47873" rIns="95747" bIns="4787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5747" tIns="47873" rIns="95747" bIns="47873" rtlCol="0" anchor="b"/>
          <a:lstStyle>
            <a:lvl1pPr algn="r">
              <a:defRPr sz="1300"/>
            </a:lvl1pPr>
          </a:lstStyle>
          <a:p>
            <a:fld id="{1FC15FE4-5A2A-470E-99AB-07999CC8D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458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MELISSA</a:t>
            </a:r>
          </a:p>
          <a:p>
            <a:r>
              <a:rPr lang="en-US" dirty="0"/>
              <a:t>Good Evening,</a:t>
            </a:r>
          </a:p>
          <a:p>
            <a:endParaRPr lang="en-US" dirty="0"/>
          </a:p>
          <a:p>
            <a:r>
              <a:rPr lang="en-US" dirty="0"/>
              <a:t>Mayor and Councilmembers,  I am here tonight along with Mike Dardis, from Bloomington Remembers Veterans to provide an update on the Veterans Memorial Project.</a:t>
            </a:r>
          </a:p>
          <a:p>
            <a:endParaRPr lang="en-US" dirty="0"/>
          </a:p>
          <a:p>
            <a:r>
              <a:rPr lang="en-US" dirty="0"/>
              <a:t>This is a project that has been in the works for the past few years and we are excited to share the results of the Request for Qualifications process and next steps.</a:t>
            </a:r>
          </a:p>
          <a:p>
            <a:endParaRPr lang="en-US" dirty="0"/>
          </a:p>
          <a:p>
            <a:r>
              <a:rPr lang="en-US" dirty="0"/>
              <a:t>I will provide background on the project and will then hand it over to Mike who will review the 4 artists selected to submit a design for the memorial.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663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39898" y="4620578"/>
            <a:ext cx="6561513" cy="4784234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MELISSA</a:t>
            </a:r>
          </a:p>
          <a:p>
            <a:endParaRPr lang="en-US" dirty="0"/>
          </a:p>
          <a:p>
            <a:r>
              <a:rPr lang="en-US" dirty="0"/>
              <a:t>Collaboration between the City’s Community Outreach and Engagement Division, Facility Maintenance Division and Bloomington Remembers Veterans.</a:t>
            </a:r>
          </a:p>
          <a:p>
            <a:endParaRPr lang="en-US" dirty="0"/>
          </a:p>
          <a:p>
            <a:r>
              <a:rPr lang="en-US" dirty="0"/>
              <a:t>Construction of a Veterans Memorial came out of the work of the Vietnam War 50</a:t>
            </a:r>
            <a:r>
              <a:rPr lang="en-US" baseline="30000" dirty="0"/>
              <a:t>th</a:t>
            </a:r>
            <a:r>
              <a:rPr lang="en-US" dirty="0"/>
              <a:t> Anniversary Commemorative Partnership, 3 year partnership the City joined in 2016.  </a:t>
            </a:r>
          </a:p>
          <a:p>
            <a:endParaRPr lang="en-US" dirty="0"/>
          </a:p>
          <a:p>
            <a:r>
              <a:rPr lang="en-US" dirty="0"/>
              <a:t>In 2017, a Veterans Memorial was chosen as one of several initiatives of the commemorative partnership.  Research done including site visits to memorials in other cities and potential park locations in Bloomington.  </a:t>
            </a:r>
          </a:p>
          <a:p>
            <a:endParaRPr lang="en-US" dirty="0"/>
          </a:p>
          <a:p>
            <a:r>
              <a:rPr lang="en-US" dirty="0"/>
              <a:t>Planning committee selected east lawn of Civic Plaza as preferred site. Site features -adequate parking, a water feature, space to hold large events, and place for reflection. October of 2018, Council granted permission to continue to plan for a memorial to be constructed on the east lawn of Civic Plaza.  </a:t>
            </a:r>
          </a:p>
          <a:p>
            <a:endParaRPr lang="en-US" dirty="0"/>
          </a:p>
          <a:p>
            <a:r>
              <a:rPr lang="en-US" dirty="0"/>
              <a:t>Also in 2018, was the formation of Bloomington Remembers Veterans Inc. as a 501c3 non-profit.  Since that time the board and city staff have worked to release a request for </a:t>
            </a:r>
            <a:r>
              <a:rPr lang="en-US" dirty="0" err="1"/>
              <a:t>qualfications</a:t>
            </a:r>
            <a:r>
              <a:rPr lang="en-US" dirty="0"/>
              <a:t> (RFQ).  This was originally planned for review in March but was delayed until August.</a:t>
            </a:r>
          </a:p>
          <a:p>
            <a:endParaRPr lang="en-US" dirty="0"/>
          </a:p>
          <a:p>
            <a:r>
              <a:rPr lang="en-US" dirty="0"/>
              <a:t>Next steps will include interviews of selected artists in October, back to City Council with chosen design and fundraising will begin in 2021.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967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MELISSA</a:t>
            </a:r>
          </a:p>
          <a:p>
            <a:endParaRPr lang="en-US" b="1" dirty="0"/>
          </a:p>
          <a:p>
            <a:r>
              <a:rPr lang="en-US" dirty="0"/>
              <a:t>Here are the Bloomington Remembers Veterans Board Members:</a:t>
            </a:r>
          </a:p>
          <a:p>
            <a:endParaRPr lang="en-US" dirty="0"/>
          </a:p>
          <a:p>
            <a:r>
              <a:rPr lang="en-US" b="1" dirty="0"/>
              <a:t>READ NAMES</a:t>
            </a:r>
            <a:endParaRPr lang="en-US" dirty="0"/>
          </a:p>
          <a:p>
            <a:endParaRPr lang="en-US" b="1" dirty="0"/>
          </a:p>
          <a:p>
            <a:r>
              <a:rPr lang="en-US" dirty="0"/>
              <a:t>In addition, there are also 9 other individuals who are organizational members.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995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MELISSA</a:t>
            </a:r>
          </a:p>
          <a:p>
            <a:endParaRPr lang="en-US" dirty="0"/>
          </a:p>
          <a:p>
            <a:r>
              <a:rPr lang="en-US" dirty="0"/>
              <a:t>Here is the site map that was provided to artists for the Request for Qualifications.  </a:t>
            </a:r>
          </a:p>
          <a:p>
            <a:endParaRPr lang="en-US" dirty="0"/>
          </a:p>
          <a:p>
            <a:r>
              <a:rPr lang="en-US" dirty="0"/>
              <a:t>It does account for a potential art center expansion in the future.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766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MELISSA</a:t>
            </a:r>
          </a:p>
          <a:p>
            <a:endParaRPr lang="en-US" dirty="0"/>
          </a:p>
          <a:p>
            <a:r>
              <a:rPr lang="en-US" dirty="0"/>
              <a:t>I will now take you through the RFQ process and then hand it over to Mike to review the selected finalists.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008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MELISSA</a:t>
            </a:r>
          </a:p>
          <a:p>
            <a:endParaRPr lang="en-US" dirty="0"/>
          </a:p>
          <a:p>
            <a:r>
              <a:rPr lang="en-US" dirty="0"/>
              <a:t>Here is a list of the review committee members.  </a:t>
            </a:r>
            <a:r>
              <a:rPr lang="en-US" b="1" dirty="0"/>
              <a:t>READ NAMES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8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MELISSA</a:t>
            </a:r>
          </a:p>
          <a:p>
            <a:endParaRPr lang="en-US" dirty="0"/>
          </a:p>
          <a:p>
            <a:r>
              <a:rPr lang="en-US" dirty="0"/>
              <a:t>The RFQ had two eligibility requirements.</a:t>
            </a:r>
          </a:p>
          <a:p>
            <a:endParaRPr lang="en-US" dirty="0"/>
          </a:p>
          <a:p>
            <a:r>
              <a:rPr lang="en-US" b="1" dirty="0"/>
              <a:t>READ EACH REQUIREMENT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30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>
                <a:solidFill>
                  <a:srgbClr val="7030A0"/>
                </a:solidFill>
              </a:rPr>
              <a:t>MELISSA</a:t>
            </a:r>
          </a:p>
          <a:p>
            <a:r>
              <a:rPr lang="en-US" dirty="0"/>
              <a:t>There were a total of 22 submissions received by artists and of those 22, 12 met the eligibility criteria.</a:t>
            </a:r>
          </a:p>
          <a:p>
            <a:endParaRPr lang="en-US" dirty="0"/>
          </a:p>
          <a:p>
            <a:r>
              <a:rPr lang="en-US" dirty="0"/>
              <a:t>The RFQ was published through the City’s bids and proposal webpage and through CAFE, which is a web based service for open art calls.  This is the same service the City’s Creative </a:t>
            </a:r>
            <a:r>
              <a:rPr lang="en-US" dirty="0" err="1"/>
              <a:t>Placemaking</a:t>
            </a:r>
            <a:r>
              <a:rPr lang="en-US" dirty="0"/>
              <a:t> Commission and Artistry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58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MIKE BEGINS:</a:t>
            </a:r>
          </a:p>
          <a:p>
            <a:endParaRPr lang="en-US" b="1" dirty="0"/>
          </a:p>
          <a:p>
            <a:r>
              <a:rPr lang="en-US" dirty="0"/>
              <a:t>Mike Dardis will now share the 4 finalists with you and their sample submissions. </a:t>
            </a:r>
          </a:p>
          <a:p>
            <a:endParaRPr lang="en-US" dirty="0"/>
          </a:p>
          <a:p>
            <a:r>
              <a:rPr lang="en-US" dirty="0"/>
              <a:t>These finalists were selected using a jurying process based on 7 total points.  1 being the lowest and 7 being the highest.  </a:t>
            </a:r>
          </a:p>
          <a:p>
            <a:endParaRPr lang="en-US" dirty="0"/>
          </a:p>
          <a:p>
            <a:r>
              <a:rPr lang="en-US" dirty="0"/>
              <a:t>After 3 rounds these 4 artists remained with the highest scores which were once again based on previous art/memorial experience with a budget of $300,000 or more and experience and knowledge of Minnesota’s climate and the Bloomington site.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605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1926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032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1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20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6701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147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810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316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8987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967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5283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434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MELISSA</a:t>
            </a:r>
          </a:p>
          <a:p>
            <a:endParaRPr lang="en-US" b="1" dirty="0">
              <a:solidFill>
                <a:srgbClr val="7030A0"/>
              </a:solidFill>
            </a:endParaRPr>
          </a:p>
          <a:p>
            <a:r>
              <a:rPr lang="en-US" dirty="0"/>
              <a:t>Thank you Mike.</a:t>
            </a:r>
          </a:p>
          <a:p>
            <a:endParaRPr lang="en-US" dirty="0"/>
          </a:p>
          <a:p>
            <a:r>
              <a:rPr lang="en-US" dirty="0"/>
              <a:t>The next steps are as follows: </a:t>
            </a:r>
            <a:r>
              <a:rPr lang="en-US" b="1" dirty="0"/>
              <a:t>READ STEPS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660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MELISSA</a:t>
            </a:r>
            <a:endParaRPr lang="en-US" dirty="0">
              <a:solidFill>
                <a:srgbClr val="7030A0"/>
              </a:solidFill>
            </a:endParaRPr>
          </a:p>
          <a:p>
            <a:r>
              <a:rPr lang="en-US" dirty="0"/>
              <a:t>Bloomington Remembers Veterans has done some fundraising by attending community events including the Farmer’s Market, Heritage Days, and Veterans Appreciation Brunch.  </a:t>
            </a:r>
          </a:p>
          <a:p>
            <a:endParaRPr lang="en-US" dirty="0"/>
          </a:p>
          <a:p>
            <a:r>
              <a:rPr lang="en-US" dirty="0"/>
              <a:t>Due to COVID 19 this has been paused and during this time, the board is finalizing their website, business plan, and creating a fundraising plan which will utilize the winning design.  They recognize it will be more challenging due to the current economic situation, but are committed to this project.</a:t>
            </a:r>
          </a:p>
          <a:p>
            <a:endParaRPr lang="en-US" dirty="0"/>
          </a:p>
          <a:p>
            <a:r>
              <a:rPr lang="en-US" dirty="0"/>
              <a:t>The Board would like to reiterate that there is no request for City funds for this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7842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MELISSA</a:t>
            </a:r>
            <a:endParaRPr lang="en-US" dirty="0">
              <a:solidFill>
                <a:srgbClr val="7030A0"/>
              </a:solidFill>
            </a:endParaRPr>
          </a:p>
          <a:p>
            <a:r>
              <a:rPr lang="en-US" dirty="0"/>
              <a:t>We are happy to answer any additional questions you have.</a:t>
            </a:r>
          </a:p>
          <a:p>
            <a:endParaRPr lang="en-US" dirty="0"/>
          </a:p>
          <a:p>
            <a:r>
              <a:rPr lang="en-US" dirty="0"/>
              <a:t>Thank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15FE4-5A2A-470E-99AB-07999CC8D61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87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12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249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460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803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757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953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61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609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48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620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79040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32274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15846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57233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45289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161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283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285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1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Veterans Memorial Project Update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September 14, 2020</a:t>
            </a:r>
          </a:p>
        </p:txBody>
      </p:sp>
    </p:spTree>
    <p:extLst>
      <p:ext uri="{BB962C8B-B14F-4D97-AF65-F5344CB8AC3E}">
        <p14:creationId xmlns:p14="http://schemas.microsoft.com/office/powerpoint/2010/main" val="568780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Timeline and Background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1020" y="4525227"/>
            <a:ext cx="1313866" cy="1179818"/>
          </a:xfrm>
        </p:spPr>
        <p:txBody>
          <a:bodyPr>
            <a:normAutofit fontScale="55000" lnSpcReduction="20000"/>
          </a:bodyPr>
          <a:lstStyle/>
          <a:p>
            <a:endParaRPr lang="en-US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b="1" dirty="0"/>
              <a:t> </a:t>
            </a:r>
            <a:r>
              <a:rPr lang="en-US" sz="2200" b="1" dirty="0"/>
              <a:t>2016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2200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Vietnam War 50</a:t>
            </a:r>
            <a:r>
              <a:rPr lang="en-US" baseline="30000" dirty="0"/>
              <a:t>th</a:t>
            </a:r>
            <a:r>
              <a:rPr lang="en-US" dirty="0"/>
              <a:t> Anniversary Commemorative Partnership formed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020536" y="4082143"/>
            <a:ext cx="10458450" cy="3265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lowchart: Connector 10"/>
          <p:cNvSpPr/>
          <p:nvPr/>
        </p:nvSpPr>
        <p:spPr>
          <a:xfrm>
            <a:off x="703904" y="3874625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514" y="3874625"/>
            <a:ext cx="475529" cy="4755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905" y="3918674"/>
            <a:ext cx="475529" cy="4755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6311" y="3902530"/>
            <a:ext cx="475529" cy="4755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8697" y="3874624"/>
            <a:ext cx="475529" cy="47552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442" y="3918674"/>
            <a:ext cx="475529" cy="47552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5477" y="3918674"/>
            <a:ext cx="475529" cy="47552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5417" y="3918674"/>
            <a:ext cx="475529" cy="47552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22715" y="3880789"/>
            <a:ext cx="475529" cy="47552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472825" y="4597049"/>
            <a:ext cx="10232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2017</a:t>
            </a:r>
          </a:p>
          <a:p>
            <a:pPr algn="ctr"/>
            <a:endParaRPr lang="en-US" sz="1050" b="1" dirty="0"/>
          </a:p>
          <a:p>
            <a:pPr algn="ctr"/>
            <a:r>
              <a:rPr lang="en-US" sz="1050" dirty="0"/>
              <a:t>Veterans Memorial Planning begins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83559" y="4568131"/>
            <a:ext cx="1336222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November</a:t>
            </a:r>
          </a:p>
          <a:p>
            <a:pPr algn="ctr"/>
            <a:r>
              <a:rPr lang="en-US" sz="1200" b="1" dirty="0"/>
              <a:t>2018</a:t>
            </a:r>
          </a:p>
          <a:p>
            <a:pPr algn="ctr"/>
            <a:endParaRPr lang="en-US" sz="1050" dirty="0"/>
          </a:p>
          <a:p>
            <a:pPr algn="ctr"/>
            <a:r>
              <a:rPr lang="en-US" sz="1050" dirty="0"/>
              <a:t>Bloomington Remembers Veterans, Inc. 501c3 formed</a:t>
            </a:r>
          </a:p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400408" y="4560523"/>
            <a:ext cx="10776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February 2020</a:t>
            </a:r>
          </a:p>
          <a:p>
            <a:pPr algn="ctr"/>
            <a:endParaRPr lang="en-US" sz="1050" b="1" dirty="0"/>
          </a:p>
          <a:p>
            <a:pPr algn="ctr"/>
            <a:r>
              <a:rPr lang="en-US" sz="1050" dirty="0"/>
              <a:t>Request for Qualifications (RFQ) Released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58719" y="4571915"/>
            <a:ext cx="945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PAUSE</a:t>
            </a:r>
          </a:p>
          <a:p>
            <a:pPr algn="ctr"/>
            <a:r>
              <a:rPr lang="en-US" sz="1200" b="1" dirty="0"/>
              <a:t>COVID 19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39357" y="4568131"/>
            <a:ext cx="1281314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August</a:t>
            </a:r>
          </a:p>
          <a:p>
            <a:pPr algn="ctr"/>
            <a:r>
              <a:rPr lang="en-US" sz="1200" b="1" dirty="0"/>
              <a:t> 2020</a:t>
            </a:r>
          </a:p>
          <a:p>
            <a:pPr algn="ctr"/>
            <a:endParaRPr lang="en-US" sz="1050" b="1" dirty="0"/>
          </a:p>
          <a:p>
            <a:pPr algn="ctr"/>
            <a:r>
              <a:rPr lang="en-US" sz="1050" dirty="0"/>
              <a:t>4 Finalists Selected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36402" y="4575784"/>
            <a:ext cx="167367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October </a:t>
            </a:r>
          </a:p>
          <a:p>
            <a:pPr algn="ctr"/>
            <a:r>
              <a:rPr lang="en-US" sz="1200" b="1" dirty="0"/>
              <a:t>2020</a:t>
            </a:r>
          </a:p>
          <a:p>
            <a:endParaRPr lang="en-US" sz="1050" dirty="0"/>
          </a:p>
          <a:p>
            <a:pPr algn="ctr"/>
            <a:r>
              <a:rPr lang="en-US" sz="1050"/>
              <a:t>Design </a:t>
            </a:r>
            <a:r>
              <a:rPr lang="en-US" sz="1050" dirty="0"/>
              <a:t>Selection</a:t>
            </a:r>
          </a:p>
          <a:p>
            <a:pPr algn="ctr"/>
            <a:r>
              <a:rPr lang="en-US" sz="1050" dirty="0"/>
              <a:t> &amp; Interviews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9826" y="4579097"/>
            <a:ext cx="108454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November </a:t>
            </a:r>
          </a:p>
          <a:p>
            <a:pPr algn="ctr"/>
            <a:r>
              <a:rPr lang="en-US" sz="1200" b="1" dirty="0"/>
              <a:t>2020</a:t>
            </a:r>
          </a:p>
          <a:p>
            <a:endParaRPr lang="en-US" sz="1050" dirty="0"/>
          </a:p>
          <a:p>
            <a:pPr algn="ctr"/>
            <a:r>
              <a:rPr lang="en-US" sz="1050" dirty="0"/>
              <a:t>Selected Design Presented to </a:t>
            </a:r>
          </a:p>
          <a:p>
            <a:pPr algn="ctr"/>
            <a:r>
              <a:rPr lang="en-US" sz="1050" dirty="0"/>
              <a:t>City Council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66651" y="4568131"/>
            <a:ext cx="132261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January </a:t>
            </a:r>
          </a:p>
          <a:p>
            <a:pPr algn="ctr"/>
            <a:r>
              <a:rPr lang="en-US" sz="1200" b="1" dirty="0"/>
              <a:t>2021</a:t>
            </a:r>
          </a:p>
          <a:p>
            <a:pPr algn="ctr"/>
            <a:endParaRPr lang="en-US" sz="1050" b="1" dirty="0"/>
          </a:p>
          <a:p>
            <a:pPr algn="ctr"/>
            <a:r>
              <a:rPr lang="en-US" sz="1050" dirty="0"/>
              <a:t>Fundraising Begins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7075" y="3902530"/>
            <a:ext cx="475529" cy="47552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732165" y="4575784"/>
            <a:ext cx="1126059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October</a:t>
            </a:r>
          </a:p>
          <a:p>
            <a:pPr algn="ctr"/>
            <a:r>
              <a:rPr lang="en-US" sz="1200" b="1" dirty="0"/>
              <a:t>2018</a:t>
            </a:r>
          </a:p>
          <a:p>
            <a:pPr algn="ctr"/>
            <a:endParaRPr lang="en-US" sz="1050" dirty="0"/>
          </a:p>
          <a:p>
            <a:pPr algn="ctr"/>
            <a:r>
              <a:rPr lang="en-US" sz="1050" dirty="0"/>
              <a:t>Council grants approval of site on east lawn of Civic Plaza</a:t>
            </a:r>
          </a:p>
        </p:txBody>
      </p:sp>
    </p:spTree>
    <p:extLst>
      <p:ext uri="{BB962C8B-B14F-4D97-AF65-F5344CB8AC3E}">
        <p14:creationId xmlns:p14="http://schemas.microsoft.com/office/powerpoint/2010/main" val="72696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12054" y="973668"/>
            <a:ext cx="9577942" cy="706964"/>
          </a:xfrm>
        </p:spPr>
        <p:txBody>
          <a:bodyPr/>
          <a:lstStyle/>
          <a:p>
            <a:r>
              <a:rPr lang="en-US" dirty="0"/>
              <a:t>Bloomington Remembers Veterans Inc.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054" y="2491237"/>
            <a:ext cx="4825158" cy="369116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u="sng" dirty="0"/>
              <a:t>BOARD MEMBERS:</a:t>
            </a:r>
          </a:p>
          <a:p>
            <a:pPr marL="0" indent="0">
              <a:buNone/>
            </a:pPr>
            <a:r>
              <a:rPr lang="en-US" sz="2000" b="1" dirty="0"/>
              <a:t>Terry Collins</a:t>
            </a:r>
            <a:r>
              <a:rPr lang="en-US" sz="2000" dirty="0"/>
              <a:t>, President</a:t>
            </a:r>
          </a:p>
          <a:p>
            <a:pPr marL="0" indent="0">
              <a:buNone/>
            </a:pPr>
            <a:r>
              <a:rPr lang="en-US" sz="2000" b="1" dirty="0"/>
              <a:t>Michael Dardis</a:t>
            </a:r>
            <a:r>
              <a:rPr lang="en-US" sz="2000" dirty="0"/>
              <a:t>, Vice President</a:t>
            </a:r>
          </a:p>
          <a:p>
            <a:pPr marL="0" indent="0">
              <a:buNone/>
            </a:pPr>
            <a:r>
              <a:rPr lang="en-US" sz="2000" b="1" dirty="0"/>
              <a:t>Fran </a:t>
            </a:r>
            <a:r>
              <a:rPr lang="en-US" sz="2000" b="1" dirty="0" err="1"/>
              <a:t>Stachour</a:t>
            </a:r>
            <a:r>
              <a:rPr lang="en-US" sz="2000" dirty="0"/>
              <a:t>, Secretary</a:t>
            </a:r>
          </a:p>
          <a:p>
            <a:pPr marL="0" indent="0">
              <a:buNone/>
            </a:pPr>
            <a:r>
              <a:rPr lang="en-US" sz="2000" b="1" dirty="0"/>
              <a:t>David Griffin</a:t>
            </a:r>
            <a:r>
              <a:rPr lang="en-US" sz="2000" dirty="0"/>
              <a:t>, Treasurer</a:t>
            </a:r>
          </a:p>
          <a:p>
            <a:pPr marL="0" indent="0">
              <a:buNone/>
            </a:pPr>
            <a:r>
              <a:rPr lang="en-US" sz="2000" b="1" dirty="0"/>
              <a:t>William Botsford</a:t>
            </a:r>
            <a:r>
              <a:rPr lang="en-US" sz="2000" dirty="0"/>
              <a:t>, At Large Member</a:t>
            </a:r>
          </a:p>
          <a:p>
            <a:pPr marL="0" indent="0">
              <a:buNone/>
            </a:pPr>
            <a:r>
              <a:rPr lang="en-US" sz="2000" b="1" dirty="0"/>
              <a:t>Richard Warren</a:t>
            </a:r>
            <a:r>
              <a:rPr lang="en-US" sz="2000" dirty="0"/>
              <a:t>, At Large Member</a:t>
            </a:r>
          </a:p>
          <a:p>
            <a:pPr marL="0" indent="0">
              <a:buNone/>
            </a:pPr>
            <a:r>
              <a:rPr lang="en-US" sz="2000" b="1" dirty="0"/>
              <a:t>Kate Blessing</a:t>
            </a:r>
            <a:r>
              <a:rPr lang="en-US" sz="2000" dirty="0"/>
              <a:t>, At Large Member</a:t>
            </a:r>
          </a:p>
          <a:p>
            <a:pPr marL="0" indent="0">
              <a:buNone/>
            </a:pPr>
            <a:r>
              <a:rPr lang="en-US" sz="2000" b="1" dirty="0"/>
              <a:t>Duane Brinkman</a:t>
            </a:r>
            <a:r>
              <a:rPr lang="en-US" sz="2000" dirty="0"/>
              <a:t>, At Large Member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749" y="2491237"/>
            <a:ext cx="3778181" cy="3778181"/>
          </a:xfrm>
        </p:spPr>
      </p:pic>
    </p:spTree>
    <p:extLst>
      <p:ext uri="{BB962C8B-B14F-4D97-AF65-F5344CB8AC3E}">
        <p14:creationId xmlns:p14="http://schemas.microsoft.com/office/powerpoint/2010/main" val="1592597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1" r="58070" b="5254"/>
          <a:stretch/>
        </p:blipFill>
        <p:spPr>
          <a:xfrm>
            <a:off x="2781342" y="2481347"/>
            <a:ext cx="6705515" cy="41242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Arrow Connector 11"/>
          <p:cNvCxnSpPr/>
          <p:nvPr/>
        </p:nvCxnSpPr>
        <p:spPr>
          <a:xfrm flipH="1">
            <a:off x="7842320" y="4820950"/>
            <a:ext cx="1045028" cy="592852"/>
          </a:xfrm>
          <a:prstGeom prst="straightConnector1">
            <a:avLst/>
          </a:prstGeom>
          <a:ln w="920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Veterans Memorial Site</a:t>
            </a:r>
          </a:p>
        </p:txBody>
      </p:sp>
    </p:spTree>
    <p:extLst>
      <p:ext uri="{BB962C8B-B14F-4D97-AF65-F5344CB8AC3E}">
        <p14:creationId xmlns:p14="http://schemas.microsoft.com/office/powerpoint/2010/main" val="1114515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20318" y="2427817"/>
            <a:ext cx="8825660" cy="1822514"/>
          </a:xfrm>
        </p:spPr>
        <p:txBody>
          <a:bodyPr/>
          <a:lstStyle/>
          <a:p>
            <a:pPr algn="ctr"/>
            <a:r>
              <a:rPr lang="en-US" dirty="0"/>
              <a:t>REQUEST FOR QUALIFICATIONS</a:t>
            </a:r>
          </a:p>
        </p:txBody>
      </p:sp>
    </p:spTree>
    <p:extLst>
      <p:ext uri="{BB962C8B-B14F-4D97-AF65-F5344CB8AC3E}">
        <p14:creationId xmlns:p14="http://schemas.microsoft.com/office/powerpoint/2010/main" val="2605235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Committee Members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9548424" cy="3797300"/>
          </a:xfrm>
        </p:spPr>
        <p:txBody>
          <a:bodyPr/>
          <a:lstStyle/>
          <a:p>
            <a:r>
              <a:rPr lang="en-US" sz="2000" b="1" dirty="0"/>
              <a:t>Dave Hanson</a:t>
            </a:r>
            <a:r>
              <a:rPr lang="en-US" sz="2000" dirty="0"/>
              <a:t>, Assistant Facilities Superintendent</a:t>
            </a:r>
          </a:p>
          <a:p>
            <a:r>
              <a:rPr lang="en-US" sz="2000" b="1" dirty="0"/>
              <a:t>Melissa Wurst-Persaud</a:t>
            </a:r>
            <a:r>
              <a:rPr lang="en-US" sz="2000" dirty="0"/>
              <a:t>, Community Outreach &amp; Engagement Manager</a:t>
            </a:r>
          </a:p>
          <a:p>
            <a:r>
              <a:rPr lang="en-US" sz="2000" b="1" dirty="0"/>
              <a:t>Michael Dardis</a:t>
            </a:r>
            <a:r>
              <a:rPr lang="en-US" sz="2000" dirty="0"/>
              <a:t>, Board member, Bloomington Remembers Veterans, Inc.</a:t>
            </a:r>
          </a:p>
          <a:p>
            <a:r>
              <a:rPr lang="en-US" sz="2000" b="1" dirty="0"/>
              <a:t>Fran </a:t>
            </a:r>
            <a:r>
              <a:rPr lang="en-US" sz="2000" b="1" dirty="0" err="1"/>
              <a:t>Stachour</a:t>
            </a:r>
            <a:r>
              <a:rPr lang="en-US" sz="2000" dirty="0"/>
              <a:t>, Board member, Bloomington Remembers Veterans, Inc.</a:t>
            </a:r>
          </a:p>
          <a:p>
            <a:r>
              <a:rPr lang="en-US" sz="2000" b="1" dirty="0"/>
              <a:t>William Botsford</a:t>
            </a:r>
            <a:r>
              <a:rPr lang="en-US" sz="2000" dirty="0"/>
              <a:t>, Board member, Bloomington Remembers Veterans, Inc.</a:t>
            </a:r>
          </a:p>
          <a:p>
            <a:r>
              <a:rPr lang="en-US" sz="2000" b="1" dirty="0"/>
              <a:t>Don Wilson</a:t>
            </a:r>
            <a:r>
              <a:rPr lang="en-US" sz="2000" dirty="0"/>
              <a:t>, Bloomington Remembers Veterans, Inc.</a:t>
            </a:r>
          </a:p>
          <a:p>
            <a:r>
              <a:rPr lang="en-US" sz="2000" b="1" dirty="0"/>
              <a:t>Les Fordahl</a:t>
            </a:r>
            <a:r>
              <a:rPr lang="en-US" sz="2000" dirty="0"/>
              <a:t>, Bloomington Remembers Veterans, Inc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9475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5919" y="873185"/>
            <a:ext cx="8761413" cy="706964"/>
          </a:xfrm>
        </p:spPr>
        <p:txBody>
          <a:bodyPr/>
          <a:lstStyle/>
          <a:p>
            <a:r>
              <a:rPr lang="en-US" dirty="0"/>
              <a:t>Eligibility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Completion of 1 project (outdoor memorial or historic monument) in the past 10 years with a budget of at least $300,000.</a:t>
            </a:r>
          </a:p>
          <a:p>
            <a:r>
              <a:rPr lang="en-US" sz="2400" dirty="0"/>
              <a:t>Understanding or experience with installations that address the climate and ecosystem specific to Minnesota and the Bloomington site.</a:t>
            </a:r>
          </a:p>
        </p:txBody>
      </p:sp>
    </p:spTree>
    <p:extLst>
      <p:ext uri="{BB962C8B-B14F-4D97-AF65-F5344CB8AC3E}">
        <p14:creationId xmlns:p14="http://schemas.microsoft.com/office/powerpoint/2010/main" val="1285001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RFQ Submissions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22 Submissions Received</a:t>
            </a:r>
          </a:p>
          <a:p>
            <a:r>
              <a:rPr lang="en-US" sz="2400" dirty="0"/>
              <a:t>12 Met Eligibility Criteria</a:t>
            </a:r>
          </a:p>
        </p:txBody>
      </p:sp>
    </p:spTree>
    <p:extLst>
      <p:ext uri="{BB962C8B-B14F-4D97-AF65-F5344CB8AC3E}">
        <p14:creationId xmlns:p14="http://schemas.microsoft.com/office/powerpoint/2010/main" val="543599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Artists Selected for RFP</a:t>
            </a:r>
          </a:p>
        </p:txBody>
      </p:sp>
    </p:spTree>
    <p:extLst>
      <p:ext uri="{BB962C8B-B14F-4D97-AF65-F5344CB8AC3E}">
        <p14:creationId xmlns:p14="http://schemas.microsoft.com/office/powerpoint/2010/main" val="2475262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567793" y="4858431"/>
            <a:ext cx="4186238" cy="1506537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KELLY PTACEK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MN Fire Memorial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St. Paul, MN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92" y="342220"/>
            <a:ext cx="9043988" cy="4410075"/>
          </a:xfrm>
        </p:spPr>
      </p:pic>
    </p:spTree>
    <p:extLst>
      <p:ext uri="{BB962C8B-B14F-4D97-AF65-F5344CB8AC3E}">
        <p14:creationId xmlns:p14="http://schemas.microsoft.com/office/powerpoint/2010/main" val="2309227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71500" y="2138136"/>
            <a:ext cx="3273879" cy="294481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KELLY PTACEK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Veterans Memorial 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St. Louis Park, MN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470" y="405946"/>
            <a:ext cx="5818187" cy="5822950"/>
          </a:xfrm>
        </p:spPr>
      </p:pic>
    </p:spTree>
    <p:extLst>
      <p:ext uri="{BB962C8B-B14F-4D97-AF65-F5344CB8AC3E}">
        <p14:creationId xmlns:p14="http://schemas.microsoft.com/office/powerpoint/2010/main" val="2726832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48" y="436894"/>
            <a:ext cx="7526495" cy="56448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45290" y="1628879"/>
            <a:ext cx="36171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KELLY PTACEK</a:t>
            </a:r>
          </a:p>
          <a:p>
            <a:pPr algn="ctr"/>
            <a:r>
              <a:rPr lang="en-US" sz="2400" dirty="0"/>
              <a:t>Veterans Memorial Chanhassen, MN</a:t>
            </a:r>
          </a:p>
        </p:txBody>
      </p:sp>
    </p:spTree>
    <p:extLst>
      <p:ext uri="{BB962C8B-B14F-4D97-AF65-F5344CB8AC3E}">
        <p14:creationId xmlns:p14="http://schemas.microsoft.com/office/powerpoint/2010/main" val="49853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93209" y="2767466"/>
            <a:ext cx="3819525" cy="1506537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PO SHU WANG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Sing the River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Baton Rouge, LA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316" y="231207"/>
            <a:ext cx="6103483" cy="6103483"/>
          </a:xfrm>
        </p:spPr>
      </p:pic>
    </p:spTree>
    <p:extLst>
      <p:ext uri="{BB962C8B-B14F-4D97-AF65-F5344CB8AC3E}">
        <p14:creationId xmlns:p14="http://schemas.microsoft.com/office/powerpoint/2010/main" val="3332378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763737" y="5242698"/>
            <a:ext cx="5375275" cy="1506538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PO SHU WANG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Circumcenter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Rochester, MN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025" y="224512"/>
            <a:ext cx="7928149" cy="510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305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88" y="331595"/>
            <a:ext cx="6194809" cy="61948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54477" y="1813727"/>
            <a:ext cx="37480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PO SHU WANG</a:t>
            </a:r>
          </a:p>
          <a:p>
            <a:pPr algn="ctr"/>
            <a:r>
              <a:rPr lang="en-US" sz="2400" dirty="0"/>
              <a:t>Never Odd or Even</a:t>
            </a:r>
          </a:p>
          <a:p>
            <a:pPr algn="ctr"/>
            <a:r>
              <a:rPr lang="en-US" sz="2400" dirty="0"/>
              <a:t>San Francisco, CA</a:t>
            </a:r>
          </a:p>
        </p:txBody>
      </p:sp>
    </p:spTree>
    <p:extLst>
      <p:ext uri="{BB962C8B-B14F-4D97-AF65-F5344CB8AC3E}">
        <p14:creationId xmlns:p14="http://schemas.microsoft.com/office/powerpoint/2010/main" val="2552210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6929" y="4787446"/>
            <a:ext cx="8534400" cy="150653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THEODORE LEE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Minnesota Military Family Tribute – Story Stones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St. Paul, MN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14" y="302759"/>
            <a:ext cx="7658100" cy="4313237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452" y="2148354"/>
            <a:ext cx="4758742" cy="3174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2945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0436" y="2828698"/>
            <a:ext cx="5788478" cy="1506537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4000" b="1" dirty="0">
                <a:solidFill>
                  <a:schemeClr val="tx1"/>
                </a:solidFill>
              </a:rPr>
              <a:t>THEODORE LEE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700" dirty="0">
                <a:solidFill>
                  <a:schemeClr val="tx1"/>
                </a:solidFill>
              </a:rPr>
              <a:t>Minnesota Medal of Honor Memorial St. Paul, MN</a:t>
            </a:r>
            <a:br>
              <a:rPr lang="en-US" sz="4000" dirty="0">
                <a:solidFill>
                  <a:schemeClr val="tx1"/>
                </a:solidFill>
              </a:rPr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268" y="1304302"/>
            <a:ext cx="5196454" cy="5196454"/>
          </a:xfrm>
        </p:spPr>
      </p:pic>
    </p:spTree>
    <p:extLst>
      <p:ext uri="{BB962C8B-B14F-4D97-AF65-F5344CB8AC3E}">
        <p14:creationId xmlns:p14="http://schemas.microsoft.com/office/powerpoint/2010/main" val="1356057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50" y="384110"/>
            <a:ext cx="7000317" cy="46702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48898" y="5054322"/>
            <a:ext cx="85812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THEODORE LEE</a:t>
            </a:r>
          </a:p>
          <a:p>
            <a:pPr algn="ctr"/>
            <a:r>
              <a:rPr lang="en-US" sz="2400" dirty="0"/>
              <a:t>Minnesota Military Family Tribute– Gold Star Table</a:t>
            </a:r>
          </a:p>
          <a:p>
            <a:pPr algn="ctr"/>
            <a:r>
              <a:rPr lang="en-US" sz="2400" dirty="0"/>
              <a:t>St. Paul, MN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877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23" y="0"/>
            <a:ext cx="4912620" cy="63564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71587" y="2166048"/>
            <a:ext cx="63204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MARK WENTZELL</a:t>
            </a:r>
          </a:p>
          <a:p>
            <a:pPr algn="ctr"/>
            <a:r>
              <a:rPr lang="en-US" sz="2400" dirty="0"/>
              <a:t>Minnesota Peace Officers Memorial</a:t>
            </a:r>
          </a:p>
          <a:p>
            <a:pPr algn="ctr"/>
            <a:r>
              <a:rPr lang="en-US" sz="2400" dirty="0"/>
              <a:t>St. Paul, MN</a:t>
            </a:r>
          </a:p>
        </p:txBody>
      </p:sp>
    </p:spTree>
    <p:extLst>
      <p:ext uri="{BB962C8B-B14F-4D97-AF65-F5344CB8AC3E}">
        <p14:creationId xmlns:p14="http://schemas.microsoft.com/office/powerpoint/2010/main" val="1270302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14395" y="1200831"/>
            <a:ext cx="5738812" cy="1992312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MARK WENTZELL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Eldon </a:t>
            </a:r>
            <a:r>
              <a:rPr lang="en-US" sz="2400" dirty="0" err="1">
                <a:solidFill>
                  <a:schemeClr val="tx1"/>
                </a:solidFill>
              </a:rPr>
              <a:t>Siehl</a:t>
            </a:r>
            <a:r>
              <a:rPr lang="en-US" sz="2400" dirty="0">
                <a:solidFill>
                  <a:schemeClr val="tx1"/>
                </a:solidFill>
              </a:rPr>
              <a:t> Plaza and Garden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University of Minnesota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St. Paul, MN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5012872" cy="6649931"/>
          </a:xfrm>
        </p:spPr>
      </p:pic>
    </p:spTree>
    <p:extLst>
      <p:ext uri="{BB962C8B-B14F-4D97-AF65-F5344CB8AC3E}">
        <p14:creationId xmlns:p14="http://schemas.microsoft.com/office/powerpoint/2010/main" val="13134913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82492" y="2005467"/>
            <a:ext cx="3894365" cy="1506537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MARK WENTZELL </a:t>
            </a:r>
            <a:r>
              <a:rPr lang="en-US" sz="2400" dirty="0">
                <a:solidFill>
                  <a:schemeClr val="tx1"/>
                </a:solidFill>
              </a:rPr>
              <a:t>Fireman’s Park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Chaska, MN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64" y="133491"/>
            <a:ext cx="5094514" cy="6591017"/>
          </a:xfrm>
        </p:spPr>
      </p:pic>
    </p:spTree>
    <p:extLst>
      <p:ext uri="{BB962C8B-B14F-4D97-AF65-F5344CB8AC3E}">
        <p14:creationId xmlns:p14="http://schemas.microsoft.com/office/powerpoint/2010/main" val="3913439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154954" y="2603500"/>
            <a:ext cx="9352481" cy="3919764"/>
          </a:xfrm>
        </p:spPr>
        <p:txBody>
          <a:bodyPr>
            <a:normAutofit/>
          </a:bodyPr>
          <a:lstStyle/>
          <a:p>
            <a:pPr>
              <a:buAutoNum type="arabicParenR"/>
            </a:pPr>
            <a:r>
              <a:rPr lang="en-US" sz="2000" dirty="0"/>
              <a:t>Selected Artists invited to submit a design proposal for a Veterans Memorial.</a:t>
            </a:r>
          </a:p>
          <a:p>
            <a:pPr>
              <a:buAutoNum type="arabicParenR"/>
            </a:pPr>
            <a:r>
              <a:rPr lang="en-US" sz="2000" dirty="0"/>
              <a:t>Artists interviewed week of October 26, 2020</a:t>
            </a:r>
          </a:p>
          <a:p>
            <a:pPr lvl="1">
              <a:buAutoNum type="arabicParenR"/>
            </a:pPr>
            <a:r>
              <a:rPr lang="en-US" dirty="0"/>
              <a:t>Panelists include:</a:t>
            </a:r>
          </a:p>
          <a:p>
            <a:pPr lvl="1"/>
            <a:r>
              <a:rPr lang="en-US" dirty="0"/>
              <a:t>Alejandra Pelinka, Creative </a:t>
            </a:r>
            <a:r>
              <a:rPr lang="en-US" dirty="0" err="1"/>
              <a:t>Placemaking</a:t>
            </a:r>
            <a:r>
              <a:rPr lang="en-US" dirty="0"/>
              <a:t> Director</a:t>
            </a:r>
          </a:p>
          <a:p>
            <a:pPr lvl="1"/>
            <a:r>
              <a:rPr lang="en-US" dirty="0"/>
              <a:t>Dave Hanson, Assistant Facilities Superintendent</a:t>
            </a:r>
          </a:p>
          <a:p>
            <a:pPr lvl="1"/>
            <a:r>
              <a:rPr lang="en-US" dirty="0"/>
              <a:t>7 representatives from Bloomington Remembers Veterans, Inc.</a:t>
            </a:r>
          </a:p>
          <a:p>
            <a:pPr>
              <a:buAutoNum type="arabicParenR"/>
            </a:pPr>
            <a:r>
              <a:rPr lang="en-US" sz="2000" dirty="0"/>
              <a:t>Final Design Presented to City Council on </a:t>
            </a:r>
            <a:r>
              <a:rPr lang="en-US" sz="2000" b="1" dirty="0"/>
              <a:t>November 9</a:t>
            </a:r>
          </a:p>
        </p:txBody>
      </p:sp>
    </p:spTree>
    <p:extLst>
      <p:ext uri="{BB962C8B-B14F-4D97-AF65-F5344CB8AC3E}">
        <p14:creationId xmlns:p14="http://schemas.microsoft.com/office/powerpoint/2010/main" val="40187702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Fundraising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Veterans Memorial will be constructed through private fundraising by Bloomington Remembers Veterans Inc.</a:t>
            </a:r>
          </a:p>
          <a:p>
            <a:r>
              <a:rPr lang="en-US" sz="2400" dirty="0"/>
              <a:t>Financial contributions for the Veterans Memorial will be provided through donations from Bloomington Remembers Veterans Inc. to the City of Bloomington.</a:t>
            </a:r>
          </a:p>
          <a:p>
            <a:r>
              <a:rPr lang="en-US" sz="2400" dirty="0"/>
              <a:t>Ownership of the memorial will reside with the City of Bloomington.</a:t>
            </a:r>
          </a:p>
        </p:txBody>
      </p:sp>
    </p:spTree>
    <p:extLst>
      <p:ext uri="{BB962C8B-B14F-4D97-AF65-F5344CB8AC3E}">
        <p14:creationId xmlns:p14="http://schemas.microsoft.com/office/powerpoint/2010/main" val="3457593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71334" y="3429000"/>
            <a:ext cx="8825658" cy="987879"/>
          </a:xfrm>
        </p:spPr>
        <p:txBody>
          <a:bodyPr/>
          <a:lstStyle/>
          <a:p>
            <a:pPr algn="ctr"/>
            <a:r>
              <a:rPr lang="en-US" dirty="0"/>
              <a:t>Thank You</a:t>
            </a:r>
            <a:br>
              <a:rPr lang="en-US" dirty="0"/>
            </a:br>
            <a:br>
              <a:rPr lang="en-US" dirty="0"/>
            </a:br>
            <a:r>
              <a:rPr lang="en-US" sz="36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7611213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609</TotalTime>
  <Words>1247</Words>
  <Application>Microsoft Office PowerPoint</Application>
  <PresentationFormat>Widescreen</PresentationFormat>
  <Paragraphs>196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Century Gothic</vt:lpstr>
      <vt:lpstr>Wingdings 3</vt:lpstr>
      <vt:lpstr>Ion Boardroom</vt:lpstr>
      <vt:lpstr>Veterans Memorial Project Update</vt:lpstr>
      <vt:lpstr>Project Timeline and Background</vt:lpstr>
      <vt:lpstr>Bloomington Remembers Veterans Inc.</vt:lpstr>
      <vt:lpstr>Veterans Memorial Site</vt:lpstr>
      <vt:lpstr>REQUEST FOR QUALIFICATIONS</vt:lpstr>
      <vt:lpstr>Review Committee Members</vt:lpstr>
      <vt:lpstr>Eligibility Criteria</vt:lpstr>
      <vt:lpstr>RFQ Submissions  </vt:lpstr>
      <vt:lpstr>Artists Selected for RFP</vt:lpstr>
      <vt:lpstr>KELLY PTACEK MN Fire Memorial St. Paul, MN</vt:lpstr>
      <vt:lpstr>KELLY PTACEK Veterans Memorial   St. Louis Park, MN</vt:lpstr>
      <vt:lpstr>PowerPoint Presentation</vt:lpstr>
      <vt:lpstr>PO SHU WANG Sing the River Baton Rouge, LA</vt:lpstr>
      <vt:lpstr>PO SHU WANG Circumcenter Rochester, MN</vt:lpstr>
      <vt:lpstr>PowerPoint Presentation</vt:lpstr>
      <vt:lpstr>THEODORE LEE Minnesota Military Family Tribute – Story Stones St. Paul, MN</vt:lpstr>
      <vt:lpstr>  THEODORE LEE Minnesota Medal of Honor Memorial St. Paul, MN   </vt:lpstr>
      <vt:lpstr>PowerPoint Presentation</vt:lpstr>
      <vt:lpstr>PowerPoint Presentation</vt:lpstr>
      <vt:lpstr>MARK WENTZELL Eldon Siehl Plaza and Garden University of Minnesota  St. Paul, MN</vt:lpstr>
      <vt:lpstr>MARK WENTZELL Fireman’s Park Chaska, MN</vt:lpstr>
      <vt:lpstr>Next Steps</vt:lpstr>
      <vt:lpstr>Fundraising</vt:lpstr>
      <vt:lpstr>Thank You  Questions?</vt:lpstr>
    </vt:vector>
  </TitlesOfParts>
  <Company>City of Bloomington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Veterans Memorial</dc:title>
  <dc:creator>Wurst-Persaud, Melissa</dc:creator>
  <cp:lastModifiedBy>Kate Blessing</cp:lastModifiedBy>
  <cp:revision>60</cp:revision>
  <cp:lastPrinted>2020-09-10T19:40:13Z</cp:lastPrinted>
  <dcterms:created xsi:type="dcterms:W3CDTF">2020-09-02T16:26:10Z</dcterms:created>
  <dcterms:modified xsi:type="dcterms:W3CDTF">2020-10-28T20:52:36Z</dcterms:modified>
</cp:coreProperties>
</file>